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7" r:id="rId2"/>
    <p:sldMasterId id="2147483767" r:id="rId3"/>
  </p:sldMasterIdLst>
  <p:notesMasterIdLst>
    <p:notesMasterId r:id="rId33"/>
  </p:notesMasterIdLst>
  <p:handoutMasterIdLst>
    <p:handoutMasterId r:id="rId34"/>
  </p:handoutMasterIdLst>
  <p:sldIdLst>
    <p:sldId id="257" r:id="rId4"/>
    <p:sldId id="266" r:id="rId5"/>
    <p:sldId id="262" r:id="rId6"/>
    <p:sldId id="263" r:id="rId7"/>
    <p:sldId id="264" r:id="rId8"/>
    <p:sldId id="265" r:id="rId9"/>
    <p:sldId id="267" r:id="rId10"/>
    <p:sldId id="258" r:id="rId11"/>
    <p:sldId id="268" r:id="rId12"/>
    <p:sldId id="269" r:id="rId13"/>
    <p:sldId id="272" r:id="rId14"/>
    <p:sldId id="273" r:id="rId15"/>
    <p:sldId id="289" r:id="rId16"/>
    <p:sldId id="275" r:id="rId17"/>
    <p:sldId id="277" r:id="rId18"/>
    <p:sldId id="276" r:id="rId19"/>
    <p:sldId id="278" r:id="rId20"/>
    <p:sldId id="270" r:id="rId21"/>
    <p:sldId id="261" r:id="rId22"/>
    <p:sldId id="279" r:id="rId23"/>
    <p:sldId id="280" r:id="rId24"/>
    <p:sldId id="281" r:id="rId25"/>
    <p:sldId id="282" r:id="rId26"/>
    <p:sldId id="283" r:id="rId27"/>
    <p:sldId id="284" r:id="rId28"/>
    <p:sldId id="271" r:id="rId29"/>
    <p:sldId id="287" r:id="rId30"/>
    <p:sldId id="286" r:id="rId31"/>
    <p:sldId id="28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D66AC3C8-5DDD-47B8-A9D6-D7281EC4DCF5}">
          <p14:sldIdLst>
            <p14:sldId id="257"/>
          </p14:sldIdLst>
        </p14:section>
        <p14:section name="Introdução e contextualização" id="{9CF89776-04F2-407B-BE73-6BD84439203D}">
          <p14:sldIdLst>
            <p14:sldId id="266"/>
            <p14:sldId id="262"/>
            <p14:sldId id="263"/>
            <p14:sldId id="264"/>
            <p14:sldId id="265"/>
          </p14:sldIdLst>
        </p14:section>
        <p14:section name="Infrastrutura" id="{1A6A0A28-B572-4087-B8D4-8948F6CF67B9}">
          <p14:sldIdLst>
            <p14:sldId id="267"/>
            <p14:sldId id="258"/>
            <p14:sldId id="268"/>
          </p14:sldIdLst>
        </p14:section>
        <p14:section name="ETL e Base de Dados" id="{D11565CA-FBDF-4350-9DDF-D5992D5576A1}">
          <p14:sldIdLst>
            <p14:sldId id="269"/>
            <p14:sldId id="272"/>
            <p14:sldId id="273"/>
            <p14:sldId id="289"/>
            <p14:sldId id="275"/>
            <p14:sldId id="277"/>
            <p14:sldId id="276"/>
            <p14:sldId id="278"/>
          </p14:sldIdLst>
        </p14:section>
        <p14:section name="Power BI" id="{D4BF5F99-81CB-4E50-A3CC-578B34922C61}">
          <p14:sldIdLst>
            <p14:sldId id="270"/>
            <p14:sldId id="261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2ª componente" id="{1B26B562-FF33-4D0A-9C86-59F25B322E83}">
          <p14:sldIdLst>
            <p14:sldId id="271"/>
            <p14:sldId id="287"/>
          </p14:sldIdLst>
        </p14:section>
        <p14:section name="Conclusão" id="{11691452-F42C-4889-A5E7-55151E2777A4}">
          <p14:sldIdLst>
            <p14:sldId id="286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55B7F7-6565-4D49-BF7F-4D9E675275A9}" v="1658" dt="2024-01-24T11:19:36.402"/>
    <p1510:client id="{8D893848-4BCA-43DF-4638-E10E42A929D2}" v="459" dt="2024-01-23T19:29:24.502"/>
    <p1510:client id="{91D795F1-984D-DAF1-13C6-08CDB76AE3E4}" v="10" dt="2024-01-23T20:04:15.853"/>
    <p1510:client id="{D90C239D-89E4-484E-BB30-681C01733EB5}" v="177" dt="2024-01-23T23:02:17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A45E5A21-8212-CD6E-58FE-297FC4F48B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B8E36051-456A-31AF-0E3D-726E5F3D2E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79BDF-DC03-4424-8E35-35E90B26A9CD}" type="datetimeFigureOut">
              <a:rPr lang="pt-PT" smtClean="0"/>
              <a:t>24/01/2024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D82003B-E5E0-F8C0-3FDF-4CB70D93A9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A9375AD-0024-5F0C-6D6C-D8490140CC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146FE-FAA0-4DAB-ABD1-5B20195287F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20202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F3A7B-089B-479B-941C-3D3B706174C6}" type="datetimeFigureOut">
              <a:rPr lang="pt-PT" smtClean="0"/>
              <a:t>24/01/2024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FEB1F-61C1-41CE-9037-C2833828BD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9280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26576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09029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441672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78457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507581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889387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615295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107312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40F4C-62D5-D529-1CF5-572A8B081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73B6E1-4402-3C9F-45B5-7595C1843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CEEE25B-436A-4AA4-35A5-875706BEF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45D7A2F-496C-7607-BBE7-EC4AF145D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91E9772-0C06-69C2-017E-00770885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42017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7A6AB-D03B-144B-2FB8-9CCD619B0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089FAE8-6EC6-04F1-9E00-6061682FA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A80EC3F-7DAE-3414-0474-26548A632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4AEE6EC-AE48-13B0-2963-93BFB382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8B19DDA-D104-114E-AF84-87196ADFC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973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C9350-7DB2-0410-BF83-402497392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E05FD4F-526B-2C33-4BA7-92B965F0E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8791CB4-803C-F4C4-7024-2763FBE9F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74460-3119-4F6F-802C-7E73E99ED428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C91247D-B6A6-D5E7-8ECF-6B7027E9C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8688B9B-0BA9-F7FD-9228-4F39316F4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6297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269467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DDBFC-FD7A-8799-BBAC-FA89D9B8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8DB52F3-FFAE-8187-1FAF-39B6BF6F0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4341E34-00F8-6914-201D-C7C3D588E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E3AAA99-D422-C600-953A-6B91350D1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8EB2467-92BC-7FB4-45FD-36C7C3BD9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C48E45C-58DA-BED1-E6AA-6FF36C03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705112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7905EB-1539-B337-F914-92618300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440CDA4-84EE-3FBB-6C61-2DA7D7CF0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0CB1513-F245-EC81-225A-3FEDD503D5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9C052CB-0229-CD5D-C6D9-F985D2021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DA7EE89-A614-83A0-D156-D413B6E51C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603353A-4094-6723-6479-E50DED03F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6A3A2AC1-CE24-F1C1-53B5-407F0B9C6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7F56FBD8-816F-DF75-3BE0-DD3261173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6056277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C8A25-C805-3E92-4782-A6112B1A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B32A3577-ACD0-7DD7-D0F8-5A16BDA95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1FB1B6F-CEFD-18E3-5D07-E39B793D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C37E0CE-168F-2DCF-DAA4-9F0B921F2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8917557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E05438E4-E6D1-6D67-DF52-3F381E415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DA0A-AFB9-4FF4-964A-A46200B04176}" type="datetime1">
              <a:rPr lang="pt-PT" smtClean="0"/>
              <a:t>24/01/2024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EC69FFDC-7119-7A8B-5007-75F2E21BC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99C4C92-0C6E-950C-C866-E9E7A58E2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45046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0EDCF-BCC4-44B7-0959-4ED7B068A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F0FEB4D-ED9A-1F82-7E49-AB2741136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1E8B214-3C0A-821E-6A7F-9784C7D02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08DA239-7699-9430-C8AC-9E5B6E0E1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2247460-9345-08F2-750D-158CB0D94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6556DDB-2679-EF5D-5990-890F68E37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8058599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935336-74B2-3E76-145A-8AD7DA18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74C65DFA-E00E-1F5E-D90C-11FABC78B5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4A91FA3F-297C-50B1-BD0E-901CCF279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151FC59-B417-8697-798E-7F5B1C49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E5730-D4E4-4684-B252-C409811F55AF}" type="datetime1">
              <a:rPr lang="pt-PT" smtClean="0"/>
              <a:t>24/01/2024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693B96C-62EB-FE99-7AF4-59A125C12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2D3D084-5E39-8B7E-586D-1F5091F8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63516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BA5CE7-E9CA-7C5B-AC07-F3C96AC71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A760EAB-8B41-815C-464F-FBA48D33C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6307289-E745-B860-62FC-00B79A4B5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FA84F61-B7E4-D7CA-AED0-251C144D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D217D96-75CC-53FD-004D-BA3D92BCA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4400897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196FF3D-1C2C-D1FC-648A-2BA3B3D9B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7BA410F-41B5-71D6-95AD-FB129BFD8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17AB158-8D01-3A3A-5C6E-50B75A72D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33E9E8A-5045-C0AA-AC5B-B456952F5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CA56965-E257-ACFE-8C49-09F02470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307072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1042170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635250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74460-3119-4F6F-802C-7E73E99ED428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74134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74460-3119-4F6F-802C-7E73E99ED428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64651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960115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6046194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2661364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DA0A-AFB9-4FF4-964A-A46200B04176}" type="datetime1">
              <a:rPr lang="pt-PT" smtClean="0"/>
              <a:t>24/01/2024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29093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8978296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E5730-D4E4-4684-B252-C409811F55AF}" type="datetime1">
              <a:rPr lang="pt-PT" smtClean="0"/>
              <a:t>24/01/2024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6185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8919755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01306733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930313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417354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879708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9784835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9673965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7560818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657178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976713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56642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DA0A-AFB9-4FF4-964A-A46200B04176}" type="datetime1">
              <a:rPr lang="pt-PT" smtClean="0"/>
              <a:t>24/01/2024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7082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512030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E5730-D4E4-4684-B252-C409811F55AF}" type="datetime1">
              <a:rPr lang="pt-PT" smtClean="0"/>
              <a:t>24/01/2024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4745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801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5DC185C-389B-139C-2D38-BD54AB71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902EB4-3810-5286-58CD-9E3F25634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3B33CAA-9180-728C-7E69-538CAA04D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37D181C-1A54-13E3-9806-3FCA1B1A2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73AD479-26E5-7DF0-6C91-82A8A52BF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0797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073A0-E8B2-419B-8388-C4806CA8E2EE}" type="datetime1">
              <a:rPr lang="pt-PT" smtClean="0"/>
              <a:t>24/01/2024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24597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  <p:sldLayoutId id="214748378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7F531-A93A-89B0-1E6A-44ED6F554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3439314"/>
            <a:ext cx="10809844" cy="160802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PT">
                <a:latin typeface="FoundryGridnikW03-ExtraBold" panose="02000000000000000000" pitchFamily="2" charset="0"/>
              </a:rPr>
              <a:t>Projeto de Informática </a:t>
            </a:r>
            <a:r>
              <a:rPr lang="en-US">
                <a:latin typeface="FoundryGridnikW03-ExtraBold" panose="02000000000000000000" pitchFamily="2" charset="0"/>
              </a:rPr>
              <a:t>[</a:t>
            </a:r>
            <a:r>
              <a:rPr lang="pt-PT">
                <a:latin typeface="FoundryGridnikW03-ExtraBold" panose="02000000000000000000" pitchFamily="2" charset="0"/>
              </a:rPr>
              <a:t>EMPR]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F1C32F-27F7-967E-7CAD-DCB3FDA4D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5230" y="4312986"/>
            <a:ext cx="7401539" cy="985040"/>
          </a:xfrm>
        </p:spPr>
        <p:txBody>
          <a:bodyPr anchor="b">
            <a:noAutofit/>
          </a:bodyPr>
          <a:lstStyle/>
          <a:p>
            <a:r>
              <a:rPr lang="pt-PT" sz="5400" b="1" err="1">
                <a:latin typeface="FoundryGridnik" pitchFamily="50" charset="0"/>
              </a:rPr>
              <a:t>Hub</a:t>
            </a:r>
            <a:r>
              <a:rPr lang="pt-PT" sz="5400" b="1">
                <a:latin typeface="FoundryGridnik" pitchFamily="50" charset="0"/>
              </a:rPr>
              <a:t> </a:t>
            </a:r>
            <a:r>
              <a:rPr lang="pt-PT" sz="5400" b="1" err="1">
                <a:latin typeface="FoundryGridnik" pitchFamily="50" charset="0"/>
              </a:rPr>
              <a:t>Gverreiro</a:t>
            </a:r>
            <a:r>
              <a:rPr lang="pt-PT" sz="5400" b="1">
                <a:latin typeface="FoundryGridnik" pitchFamily="50" charset="0"/>
              </a:rPr>
              <a:t> – SC Braga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1C10BDD-B71F-665C-89CA-1FD67BC6B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2023/2024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6DC292E-A4CC-7485-CD61-D88E4EDB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</a:t>
            </a:fld>
            <a:endParaRPr lang="pt-PT" dirty="0"/>
          </a:p>
        </p:txBody>
      </p:sp>
      <p:pic>
        <p:nvPicPr>
          <p:cNvPr id="8" name="Imagem 7" descr="Uma imagem contendo ponte&#10;&#10;Descrição gerada automaticamente">
            <a:extLst>
              <a:ext uri="{FF2B5EF4-FFF2-40B4-BE49-F238E27FC236}">
                <a16:creationId xmlns:a16="http://schemas.microsoft.com/office/drawing/2014/main" id="{79AABF23-8A0B-2C41-8A7C-552C19B32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6" b="22872"/>
          <a:stretch/>
        </p:blipFill>
        <p:spPr>
          <a:xfrm>
            <a:off x="-6214" y="10"/>
            <a:ext cx="12214825" cy="3267587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7A70A936-E211-85C8-57DF-C3567D13C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745" y="5904567"/>
            <a:ext cx="1914370" cy="107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0000">
                <a:lumMod val="76000"/>
              </a:srgbClr>
            </a:gs>
            <a:gs pos="71000">
              <a:srgbClr val="C00000">
                <a:lumMod val="65000"/>
              </a:srgbClr>
            </a:gs>
            <a:gs pos="100000">
              <a:schemeClr val="bg1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B7D16-C762-97E9-8087-E46294D80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61" y="2521387"/>
            <a:ext cx="8144134" cy="1373070"/>
          </a:xfrm>
        </p:spPr>
        <p:txBody>
          <a:bodyPr/>
          <a:lstStyle/>
          <a:p>
            <a:pPr algn="l"/>
            <a:r>
              <a:rPr lang="pt-PT" sz="4800"/>
              <a:t>ETL E BASE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2B3C01-1C15-DB0D-4E5B-4775ABE8A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33A34DF-11A4-2E66-7B20-90F68534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4208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94A98-3D3C-F90A-BA00-93FEEEFD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Base de 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1891159-64EA-934D-98E0-A4FB2D23A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43" y="1823288"/>
            <a:ext cx="9811145" cy="4643167"/>
          </a:xfrm>
        </p:spPr>
        <p:txBody>
          <a:bodyPr>
            <a:normAutofit fontScale="92500" lnSpcReduction="10000"/>
          </a:bodyPr>
          <a:lstStyle/>
          <a:p>
            <a:r>
              <a:rPr lang="pt-PT" sz="3200" b="1">
                <a:solidFill>
                  <a:schemeClr val="tx1"/>
                </a:solidFill>
              </a:rPr>
              <a:t>Análise dos dados pretendidos e das características da API</a:t>
            </a:r>
          </a:p>
          <a:p>
            <a:r>
              <a:rPr lang="pt-PT" sz="3200" b="1">
                <a:solidFill>
                  <a:schemeClr val="tx1"/>
                </a:solidFill>
              </a:rPr>
              <a:t>4 grupos principais de dados</a:t>
            </a:r>
          </a:p>
          <a:p>
            <a:pPr lvl="1"/>
            <a:r>
              <a:rPr lang="pt-PT" sz="2000" b="1">
                <a:solidFill>
                  <a:schemeClr val="tx1"/>
                </a:solidFill>
              </a:rPr>
              <a:t>Competições e a sua estrutura</a:t>
            </a:r>
          </a:p>
          <a:p>
            <a:pPr marL="914400" lvl="2" indent="0">
              <a:buNone/>
            </a:pPr>
            <a:r>
              <a:rPr lang="pt-PT" sz="1800">
                <a:solidFill>
                  <a:schemeClr val="tx1"/>
                </a:solidFill>
              </a:rPr>
              <a:t>Permite a construção hierárquica desde uma competição até às suas partidas</a:t>
            </a:r>
          </a:p>
          <a:p>
            <a:pPr lvl="1"/>
            <a:r>
              <a:rPr lang="pt-PT" sz="2000" b="1">
                <a:solidFill>
                  <a:schemeClr val="tx1"/>
                </a:solidFill>
              </a:rPr>
              <a:t>Equipas</a:t>
            </a:r>
          </a:p>
          <a:p>
            <a:pPr marL="914400" lvl="2" indent="0">
              <a:buNone/>
            </a:pPr>
            <a:r>
              <a:rPr lang="pt-PT" sz="1800">
                <a:solidFill>
                  <a:schemeClr val="tx1"/>
                </a:solidFill>
              </a:rPr>
              <a:t>Equipas e o seu percurso</a:t>
            </a:r>
          </a:p>
          <a:p>
            <a:pPr lvl="1"/>
            <a:r>
              <a:rPr lang="pt-PT" sz="2000" b="1">
                <a:solidFill>
                  <a:schemeClr val="tx1"/>
                </a:solidFill>
              </a:rPr>
              <a:t>Jogadores</a:t>
            </a:r>
          </a:p>
          <a:p>
            <a:pPr marL="914400" lvl="2" indent="0">
              <a:buNone/>
            </a:pPr>
            <a:r>
              <a:rPr lang="pt-PT" sz="1800">
                <a:solidFill>
                  <a:schemeClr val="tx1"/>
                </a:solidFill>
              </a:rPr>
              <a:t>Jogadores e a sua carreira</a:t>
            </a:r>
          </a:p>
          <a:p>
            <a:pPr lvl="1"/>
            <a:r>
              <a:rPr lang="pt-PT" sz="2000" b="1">
                <a:solidFill>
                  <a:schemeClr val="tx1"/>
                </a:solidFill>
              </a:rPr>
              <a:t>Partidas</a:t>
            </a:r>
          </a:p>
          <a:p>
            <a:pPr marL="914400" lvl="2" indent="0">
              <a:buNone/>
            </a:pPr>
            <a:r>
              <a:rPr lang="pt-PT" sz="1800">
                <a:solidFill>
                  <a:schemeClr val="tx1"/>
                </a:solidFill>
              </a:rPr>
              <a:t>Resultados e estatísticas pormenorizadas</a:t>
            </a:r>
          </a:p>
          <a:p>
            <a:endParaRPr lang="pt-PT" sz="2400">
              <a:solidFill>
                <a:schemeClr val="tx1"/>
              </a:solidFill>
            </a:endParaRPr>
          </a:p>
          <a:p>
            <a:endParaRPr lang="pt-PT" sz="2400">
              <a:solidFill>
                <a:schemeClr val="tx1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1AEA842-03DF-B20D-DE22-FDBE159F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11</a:t>
            </a:fld>
            <a:endParaRPr lang="pt-PT"/>
          </a:p>
        </p:txBody>
      </p:sp>
      <p:pic>
        <p:nvPicPr>
          <p:cNvPr id="6152" name="Picture 8" descr="Database - Free multimedia icons">
            <a:extLst>
              <a:ext uri="{FF2B5EF4-FFF2-40B4-BE49-F238E27FC236}">
                <a16:creationId xmlns:a16="http://schemas.microsoft.com/office/drawing/2014/main" id="{FC90B88A-6AC1-FB20-327A-CBB071C9A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171" y="557855"/>
            <a:ext cx="775188" cy="77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49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94A98-3D3C-F90A-BA00-93FEEEFD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Base de dados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1AEA842-03DF-B20D-DE22-FDBE159F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12</a:t>
            </a:fld>
            <a:endParaRPr lang="pt-PT"/>
          </a:p>
        </p:txBody>
      </p:sp>
      <p:pic>
        <p:nvPicPr>
          <p:cNvPr id="6152" name="Picture 8" descr="Database - Free multimedia icons">
            <a:extLst>
              <a:ext uri="{FF2B5EF4-FFF2-40B4-BE49-F238E27FC236}">
                <a16:creationId xmlns:a16="http://schemas.microsoft.com/office/drawing/2014/main" id="{FC90B88A-6AC1-FB20-327A-CBB071C9A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171" y="557855"/>
            <a:ext cx="775188" cy="77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 descr="Uma imagem com texto, captura de ecrã, diagrama, escrita à mão&#10;&#10;Descrição gerada automaticamente">
            <a:extLst>
              <a:ext uri="{FF2B5EF4-FFF2-40B4-BE49-F238E27FC236}">
                <a16:creationId xmlns:a16="http://schemas.microsoft.com/office/drawing/2014/main" id="{3B8A21B8-1377-AEAB-10CA-DF0C75E04C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" r="3999" b="3922"/>
          <a:stretch/>
        </p:blipFill>
        <p:spPr>
          <a:xfrm>
            <a:off x="-1" y="0"/>
            <a:ext cx="1219306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45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94A98-3D3C-F90A-BA00-93FEEEFD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Base de dados - Extra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1891159-64EA-934D-98E0-A4FB2D23A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43" y="1823288"/>
            <a:ext cx="8788257" cy="4643167"/>
          </a:xfrm>
        </p:spPr>
        <p:txBody>
          <a:bodyPr>
            <a:normAutofit/>
          </a:bodyPr>
          <a:lstStyle/>
          <a:p>
            <a:r>
              <a:rPr lang="pt-PT" sz="3200" b="1" err="1">
                <a:solidFill>
                  <a:schemeClr val="tx1"/>
                </a:solidFill>
              </a:rPr>
              <a:t>Power</a:t>
            </a:r>
            <a:r>
              <a:rPr lang="pt-PT" sz="3200" b="1">
                <a:solidFill>
                  <a:schemeClr val="tx1"/>
                </a:solidFill>
              </a:rPr>
              <a:t> BI é ineficiente na tarefa de criação de tabelas compostas</a:t>
            </a:r>
          </a:p>
          <a:p>
            <a:endParaRPr lang="pt-PT" sz="3200" b="1">
              <a:solidFill>
                <a:schemeClr val="tx1"/>
              </a:solidFill>
            </a:endParaRPr>
          </a:p>
          <a:p>
            <a:r>
              <a:rPr lang="pt-PT" sz="3200" b="1">
                <a:solidFill>
                  <a:schemeClr val="tx1"/>
                </a:solidFill>
              </a:rPr>
              <a:t>A transferência da computação destas na forma de </a:t>
            </a:r>
            <a:r>
              <a:rPr lang="pt-PT" sz="3200" b="1" err="1">
                <a:solidFill>
                  <a:schemeClr val="tx1"/>
                </a:solidFill>
              </a:rPr>
              <a:t>views</a:t>
            </a:r>
            <a:r>
              <a:rPr lang="pt-PT" sz="3200" b="1">
                <a:solidFill>
                  <a:schemeClr val="tx1"/>
                </a:solidFill>
              </a:rPr>
              <a:t> permite melhorar o desempenho</a:t>
            </a:r>
          </a:p>
          <a:p>
            <a:endParaRPr lang="pt-PT" sz="2400">
              <a:solidFill>
                <a:schemeClr val="tx1"/>
              </a:solidFill>
            </a:endParaRPr>
          </a:p>
          <a:p>
            <a:endParaRPr lang="pt-PT" sz="2400">
              <a:solidFill>
                <a:schemeClr val="tx1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1AEA842-03DF-B20D-DE22-FDBE159F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13</a:t>
            </a:fld>
            <a:endParaRPr lang="pt-PT"/>
          </a:p>
        </p:txBody>
      </p:sp>
      <p:pic>
        <p:nvPicPr>
          <p:cNvPr id="6152" name="Picture 8" descr="Database - Free multimedia icons">
            <a:extLst>
              <a:ext uri="{FF2B5EF4-FFF2-40B4-BE49-F238E27FC236}">
                <a16:creationId xmlns:a16="http://schemas.microsoft.com/office/drawing/2014/main" id="{FC90B88A-6AC1-FB20-327A-CBB071C9A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812" y="573353"/>
            <a:ext cx="775188" cy="77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431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94A98-3D3C-F90A-BA00-93FEEEFD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ETL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1891159-64EA-934D-98E0-A4FB2D23A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61" y="1823288"/>
            <a:ext cx="9601900" cy="4643167"/>
          </a:xfrm>
        </p:spPr>
        <p:txBody>
          <a:bodyPr>
            <a:normAutofit/>
          </a:bodyPr>
          <a:lstStyle/>
          <a:p>
            <a:r>
              <a:rPr lang="pt-PT" sz="3200" b="1">
                <a:solidFill>
                  <a:schemeClr val="tx1"/>
                </a:solidFill>
              </a:rPr>
              <a:t>Conjunto das Scripts de extração, transformação e carregamento dos dados.</a:t>
            </a:r>
          </a:p>
          <a:p>
            <a:r>
              <a:rPr lang="pt-PT" sz="3200" b="1">
                <a:solidFill>
                  <a:schemeClr val="tx1"/>
                </a:solidFill>
              </a:rPr>
              <a:t>Carregamento da API</a:t>
            </a:r>
          </a:p>
          <a:p>
            <a:r>
              <a:rPr lang="pt-PT" sz="3200" b="1">
                <a:solidFill>
                  <a:schemeClr val="tx1"/>
                </a:solidFill>
              </a:rPr>
              <a:t>Transformação</a:t>
            </a:r>
          </a:p>
          <a:p>
            <a:pPr lvl="1"/>
            <a:r>
              <a:rPr lang="pt-PT">
                <a:solidFill>
                  <a:schemeClr val="tx1"/>
                </a:solidFill>
              </a:rPr>
              <a:t>Limpeza</a:t>
            </a:r>
          </a:p>
          <a:p>
            <a:pPr lvl="1"/>
            <a:r>
              <a:rPr lang="pt-PT">
                <a:solidFill>
                  <a:schemeClr val="tx1"/>
                </a:solidFill>
              </a:rPr>
              <a:t>Redução e mapeamento</a:t>
            </a:r>
          </a:p>
          <a:p>
            <a:pPr lvl="1"/>
            <a:r>
              <a:rPr lang="pt-PT">
                <a:solidFill>
                  <a:schemeClr val="tx1"/>
                </a:solidFill>
              </a:rPr>
              <a:t>Criação de novos dados, ex.: cálculo de rating</a:t>
            </a:r>
          </a:p>
          <a:p>
            <a:r>
              <a:rPr lang="pt-PT" sz="3200" b="1">
                <a:solidFill>
                  <a:schemeClr val="tx1"/>
                </a:solidFill>
              </a:rPr>
              <a:t>Carregamento para a base de dados</a:t>
            </a:r>
          </a:p>
          <a:p>
            <a:endParaRPr lang="pt-PT" sz="2400">
              <a:solidFill>
                <a:schemeClr val="tx1"/>
              </a:solidFill>
            </a:endParaRPr>
          </a:p>
          <a:p>
            <a:endParaRPr lang="pt-PT" sz="2400">
              <a:solidFill>
                <a:schemeClr val="tx1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1AEA842-03DF-B20D-DE22-FDBE159F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14</a:t>
            </a:fld>
            <a:endParaRPr lang="pt-PT"/>
          </a:p>
        </p:txBody>
      </p:sp>
      <p:pic>
        <p:nvPicPr>
          <p:cNvPr id="7170" name="Picture 2" descr="Etl, extract, transform, load, data icon - Download on Iconfinder">
            <a:extLst>
              <a:ext uri="{FF2B5EF4-FFF2-40B4-BE49-F238E27FC236}">
                <a16:creationId xmlns:a16="http://schemas.microsoft.com/office/drawing/2014/main" id="{874B64C6-51E6-F36D-5F77-59E7D9C59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586" y="391545"/>
            <a:ext cx="13208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841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94A98-3D3C-F90A-BA00-93FEEEFD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ETL - Desafios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1891159-64EA-934D-98E0-A4FB2D23A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61" y="1823288"/>
            <a:ext cx="6872673" cy="442511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pt-PT" sz="3200" b="1">
                <a:solidFill>
                  <a:schemeClr val="tx1"/>
                </a:solidFill>
              </a:rPr>
              <a:t>Uso limitado da API</a:t>
            </a:r>
          </a:p>
          <a:p>
            <a:pPr>
              <a:lnSpc>
                <a:spcPct val="150000"/>
              </a:lnSpc>
            </a:pPr>
            <a:r>
              <a:rPr lang="pt-PT" sz="3200" b="1">
                <a:solidFill>
                  <a:schemeClr val="tx1"/>
                </a:solidFill>
              </a:rPr>
              <a:t>Lidar com inconsistências da API</a:t>
            </a:r>
          </a:p>
          <a:p>
            <a:pPr>
              <a:lnSpc>
                <a:spcPct val="150000"/>
              </a:lnSpc>
            </a:pPr>
            <a:r>
              <a:rPr lang="pt-PT" sz="3200" b="1">
                <a:solidFill>
                  <a:schemeClr val="tx1"/>
                </a:solidFill>
              </a:rPr>
              <a:t>Configuração dos dados desejados</a:t>
            </a:r>
          </a:p>
          <a:p>
            <a:pPr>
              <a:lnSpc>
                <a:spcPct val="150000"/>
              </a:lnSpc>
            </a:pPr>
            <a:r>
              <a:rPr lang="pt-PT" sz="3200" b="1">
                <a:solidFill>
                  <a:schemeClr val="tx1"/>
                </a:solidFill>
              </a:rPr>
              <a:t>Velocidade de execução</a:t>
            </a:r>
          </a:p>
          <a:p>
            <a:pPr>
              <a:lnSpc>
                <a:spcPct val="150000"/>
              </a:lnSpc>
            </a:pPr>
            <a:r>
              <a:rPr lang="pt-PT" sz="3200" b="1">
                <a:solidFill>
                  <a:schemeClr val="tx1"/>
                </a:solidFill>
              </a:rPr>
              <a:t>Peso computacional</a:t>
            </a:r>
          </a:p>
          <a:p>
            <a:pPr>
              <a:lnSpc>
                <a:spcPct val="150000"/>
              </a:lnSpc>
            </a:pPr>
            <a:endParaRPr lang="pt-PT" sz="24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pt-PT" sz="2400">
              <a:solidFill>
                <a:schemeClr val="tx1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1AEA842-03DF-B20D-DE22-FDBE159F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15</a:t>
            </a:fld>
            <a:endParaRPr lang="pt-PT"/>
          </a:p>
        </p:txBody>
      </p:sp>
      <p:pic>
        <p:nvPicPr>
          <p:cNvPr id="12290" name="Picture 2" descr="Challenge - Free people icons">
            <a:extLst>
              <a:ext uri="{FF2B5EF4-FFF2-40B4-BE49-F238E27FC236}">
                <a16:creationId xmlns:a16="http://schemas.microsoft.com/office/drawing/2014/main" id="{B3A00996-7761-141D-5103-CEC9FA480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952" y="3386379"/>
            <a:ext cx="2707802" cy="270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729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94A98-3D3C-F90A-BA00-93FEEEFD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ETL - Scripts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1891159-64EA-934D-98E0-A4FB2D23A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61" y="1638530"/>
            <a:ext cx="8457375" cy="46431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2400">
                <a:solidFill>
                  <a:schemeClr val="tx1"/>
                </a:solidFill>
              </a:rPr>
              <a:t>Povoamento completo</a:t>
            </a:r>
          </a:p>
          <a:p>
            <a:pPr lvl="1">
              <a:lnSpc>
                <a:spcPct val="150000"/>
              </a:lnSpc>
            </a:pPr>
            <a:r>
              <a:rPr lang="pt-PT" sz="1800">
                <a:solidFill>
                  <a:schemeClr val="tx1"/>
                </a:solidFill>
              </a:rPr>
              <a:t>Sempre que novas competições ou épocas forem desejadas</a:t>
            </a:r>
          </a:p>
          <a:p>
            <a:pPr>
              <a:lnSpc>
                <a:spcPct val="150000"/>
              </a:lnSpc>
            </a:pPr>
            <a:r>
              <a:rPr lang="pt-PT" sz="2400">
                <a:solidFill>
                  <a:schemeClr val="tx1"/>
                </a:solidFill>
              </a:rPr>
              <a:t>Atualização diária dos dados</a:t>
            </a:r>
          </a:p>
          <a:p>
            <a:pPr>
              <a:lnSpc>
                <a:spcPct val="150000"/>
              </a:lnSpc>
            </a:pPr>
            <a:r>
              <a:rPr lang="pt-PT" sz="2400">
                <a:solidFill>
                  <a:schemeClr val="tx1"/>
                </a:solidFill>
              </a:rPr>
              <a:t>Verificação mensal de dados deprecados – transferência para a base de dados de arquivo</a:t>
            </a:r>
          </a:p>
          <a:p>
            <a:pPr>
              <a:lnSpc>
                <a:spcPct val="150000"/>
              </a:lnSpc>
            </a:pPr>
            <a:r>
              <a:rPr lang="pt-PT" sz="2400">
                <a:solidFill>
                  <a:schemeClr val="tx1"/>
                </a:solidFill>
              </a:rPr>
              <a:t>Complemento dos dados utilizando fontes extra</a:t>
            </a:r>
          </a:p>
          <a:p>
            <a:pPr lvl="1">
              <a:lnSpc>
                <a:spcPct val="150000"/>
              </a:lnSpc>
            </a:pPr>
            <a:r>
              <a:rPr lang="pt-PT" sz="1800" err="1">
                <a:solidFill>
                  <a:schemeClr val="tx1"/>
                </a:solidFill>
              </a:rPr>
              <a:t>TransferMarkt</a:t>
            </a:r>
            <a:endParaRPr lang="pt-PT" sz="18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pt-PT" sz="24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pt-PT" sz="2400">
              <a:solidFill>
                <a:schemeClr val="tx1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1AEA842-03DF-B20D-DE22-FDBE159F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16</a:t>
            </a:fld>
            <a:endParaRPr lang="pt-PT"/>
          </a:p>
        </p:txBody>
      </p:sp>
      <p:pic>
        <p:nvPicPr>
          <p:cNvPr id="13314" name="Picture 2" descr="Script - Free edit tools icons">
            <a:extLst>
              <a:ext uri="{FF2B5EF4-FFF2-40B4-BE49-F238E27FC236}">
                <a16:creationId xmlns:a16="http://schemas.microsoft.com/office/drawing/2014/main" id="{C1857793-CF1B-6CAB-1C39-3F377356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518" y="493605"/>
            <a:ext cx="1677130" cy="167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607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94A98-3D3C-F90A-BA00-93FEEEFD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ETL - Extra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1891159-64EA-934D-98E0-A4FB2D23A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161" y="1638530"/>
            <a:ext cx="8457375" cy="46431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2400">
                <a:solidFill>
                  <a:schemeClr val="tx1"/>
                </a:solidFill>
              </a:rPr>
              <a:t>Fácil configuração dos dados desejados utilizando ficheiros JSON</a:t>
            </a:r>
          </a:p>
          <a:p>
            <a:pPr>
              <a:lnSpc>
                <a:spcPct val="150000"/>
              </a:lnSpc>
            </a:pPr>
            <a:r>
              <a:rPr lang="pt-PT" sz="2400">
                <a:solidFill>
                  <a:schemeClr val="tx1"/>
                </a:solidFill>
              </a:rPr>
              <a:t>Scripts de atualização adaptadas para compensar períodos de não execução</a:t>
            </a:r>
          </a:p>
          <a:p>
            <a:pPr>
              <a:lnSpc>
                <a:spcPct val="150000"/>
              </a:lnSpc>
            </a:pPr>
            <a:r>
              <a:rPr lang="pt-PT" sz="2400">
                <a:solidFill>
                  <a:schemeClr val="tx1"/>
                </a:solidFill>
              </a:rPr>
              <a:t>GUI simples para facilitar modificação dos ficheiros de pedidos</a:t>
            </a:r>
          </a:p>
          <a:p>
            <a:pPr>
              <a:lnSpc>
                <a:spcPct val="150000"/>
              </a:lnSpc>
            </a:pPr>
            <a:endParaRPr lang="pt-PT" sz="18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pt-PT" sz="24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pt-PT" sz="2400">
              <a:solidFill>
                <a:schemeClr val="tx1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1AEA842-03DF-B20D-DE22-FDBE159F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81657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0000">
                <a:lumMod val="76000"/>
              </a:srgbClr>
            </a:gs>
            <a:gs pos="66000">
              <a:srgbClr val="C00000">
                <a:lumMod val="67000"/>
              </a:srgbClr>
            </a:gs>
            <a:gs pos="100000">
              <a:schemeClr val="bg1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B7D16-C762-97E9-8087-E46294D80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61" y="2521387"/>
            <a:ext cx="8144134" cy="1373070"/>
          </a:xfrm>
        </p:spPr>
        <p:txBody>
          <a:bodyPr/>
          <a:lstStyle/>
          <a:p>
            <a:pPr algn="l"/>
            <a:r>
              <a:rPr lang="pt-PT" sz="4800"/>
              <a:t>POWER BI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2B3C01-1C15-DB0D-4E5B-4775ABE8A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33A34DF-11A4-2E66-7B20-90F68534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81701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4A662-0054-496E-BF55-22A62DAC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Páginas do </a:t>
            </a:r>
            <a:r>
              <a:rPr lang="pt-PT" err="1"/>
              <a:t>PowerBI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D245E60-16DF-9175-DD52-1372C91B3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Competições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Competição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Jogador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Jogo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Equipa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Comparação de jogadores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Filtragem avançada de jogadores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C75F908-F34B-E03B-B5C2-A2D39562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19</a:t>
            </a:fld>
            <a:endParaRPr lang="pt-PT"/>
          </a:p>
        </p:txBody>
      </p:sp>
      <p:pic>
        <p:nvPicPr>
          <p:cNvPr id="5" name="Imagem 4" descr="Uma imagem com texto, captura de ecrã, Saturação de cores, design gráfico&#10;&#10;Descrição gerada automaticamente">
            <a:extLst>
              <a:ext uri="{FF2B5EF4-FFF2-40B4-BE49-F238E27FC236}">
                <a16:creationId xmlns:a16="http://schemas.microsoft.com/office/drawing/2014/main" id="{609A25BD-A357-E2B9-9625-47EB650E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770" y="1928781"/>
            <a:ext cx="6966858" cy="38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6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0000">
                <a:lumMod val="76000"/>
              </a:srgbClr>
            </a:gs>
            <a:gs pos="66000">
              <a:srgbClr val="C00000">
                <a:lumMod val="68000"/>
              </a:srgbClr>
            </a:gs>
            <a:gs pos="100000">
              <a:schemeClr val="bg1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B7D16-C762-97E9-8087-E46294D80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61" y="2521387"/>
            <a:ext cx="8144134" cy="1373070"/>
          </a:xfrm>
        </p:spPr>
        <p:txBody>
          <a:bodyPr/>
          <a:lstStyle/>
          <a:p>
            <a:pPr algn="l"/>
            <a:r>
              <a:rPr lang="pt-PT"/>
              <a:t>PROJETO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2B3C01-1C15-DB0D-4E5B-4775ABE8A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33A34DF-11A4-2E66-7B20-90F68534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65804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A344B-A1FB-F0F8-0D0B-C3408F15E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AC05D-E2EE-98C0-E159-C87EA24E8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Páginas do </a:t>
            </a:r>
            <a:r>
              <a:rPr lang="pt-PT" err="1"/>
              <a:t>PowerBI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EB2E0CD-3B12-9415-73BE-7C4D30DCB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Competições</a:t>
            </a:r>
          </a:p>
          <a:p>
            <a:r>
              <a:rPr lang="pt-PT">
                <a:solidFill>
                  <a:schemeClr val="tx1"/>
                </a:solidFill>
              </a:rPr>
              <a:t>Competição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Jogador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Jogo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Equipa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Comparação de jogadores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Filtragem avançada de jogadores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D38695C-633A-7F50-BCCF-7F632D02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20</a:t>
            </a:fld>
            <a:endParaRPr lang="pt-PT"/>
          </a:p>
        </p:txBody>
      </p:sp>
      <p:pic>
        <p:nvPicPr>
          <p:cNvPr id="7" name="Imagem 6" descr="Uma imagem com texto, captura de ecrã, software, Ícone de computador&#10;&#10;Descrição gerada automaticamente">
            <a:extLst>
              <a:ext uri="{FF2B5EF4-FFF2-40B4-BE49-F238E27FC236}">
                <a16:creationId xmlns:a16="http://schemas.microsoft.com/office/drawing/2014/main" id="{4D8AD114-8297-A638-51BE-7A013F7E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731" y="1921328"/>
            <a:ext cx="6970939" cy="387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78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853FA-79A8-43F8-9818-58DE5ACB0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8D3555-C6A7-54B5-A17C-C44CA51E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Páginas do </a:t>
            </a:r>
            <a:r>
              <a:rPr lang="pt-PT" err="1"/>
              <a:t>PowerBI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3934092-A57E-C785-9572-EF5C08187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Competições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Competição</a:t>
            </a:r>
          </a:p>
          <a:p>
            <a:r>
              <a:rPr lang="pt-PT">
                <a:solidFill>
                  <a:schemeClr val="tx1"/>
                </a:solidFill>
              </a:rPr>
              <a:t>Jogador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Jogo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Equipa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Comparação de jogadores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Filtragem avançada de jogadores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292BC29-9480-6457-6F8F-BB78DC51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21</a:t>
            </a:fld>
            <a:endParaRPr lang="pt-PT"/>
          </a:p>
        </p:txBody>
      </p:sp>
      <p:pic>
        <p:nvPicPr>
          <p:cNvPr id="5" name="Imagem 4" descr="Uma imagem com texto, captura de ecrã, software, Website&#10;&#10;Descrição gerada automaticamente">
            <a:extLst>
              <a:ext uri="{FF2B5EF4-FFF2-40B4-BE49-F238E27FC236}">
                <a16:creationId xmlns:a16="http://schemas.microsoft.com/office/drawing/2014/main" id="{F3085677-C1BF-05C5-F841-EE4A1AA12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132" y="1933424"/>
            <a:ext cx="6961716" cy="387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15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0356A-CDBF-0184-89A2-B39D7FF59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494B16-10C9-394F-6E3A-9F01910B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Páginas do </a:t>
            </a:r>
            <a:r>
              <a:rPr lang="pt-PT" err="1"/>
              <a:t>PowerBI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35FBA1-47A8-E9A1-9CAB-41EEEE468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Competições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Competição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Jogador</a:t>
            </a:r>
          </a:p>
          <a:p>
            <a:r>
              <a:rPr lang="pt-PT">
                <a:solidFill>
                  <a:schemeClr val="tx1"/>
                </a:solidFill>
              </a:rPr>
              <a:t>Jogo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Equipa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Comparação de jogadores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Filtragem avançada de jogadores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351FBB2-66F6-A05A-ACAB-81F71A0D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22</a:t>
            </a:fld>
            <a:endParaRPr lang="pt-PT"/>
          </a:p>
        </p:txBody>
      </p:sp>
      <p:pic>
        <p:nvPicPr>
          <p:cNvPr id="6" name="Imagem 5" descr="Uma imagem com texto, captura de ecrã, software, número&#10;&#10;Descrição gerada automaticamente">
            <a:extLst>
              <a:ext uri="{FF2B5EF4-FFF2-40B4-BE49-F238E27FC236}">
                <a16:creationId xmlns:a16="http://schemas.microsoft.com/office/drawing/2014/main" id="{EC8432D1-250F-A39A-1D55-1BB554AB0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143" y="1930636"/>
            <a:ext cx="6966857" cy="387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94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9D4F7-601F-C9A2-71E4-7D71E1781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B1749B-B8E9-C844-E83A-DBFB76C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Páginas do </a:t>
            </a:r>
            <a:r>
              <a:rPr lang="pt-PT" err="1"/>
              <a:t>PowerBI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8E24E60-7466-701C-7C55-95D12E690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Competições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Competição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Jogador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Jogo</a:t>
            </a:r>
          </a:p>
          <a:p>
            <a:r>
              <a:rPr lang="pt-PT">
                <a:solidFill>
                  <a:schemeClr val="tx1"/>
                </a:solidFill>
              </a:rPr>
              <a:t>Equipa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Comparação de jogadores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Filtragem avançada de jogadores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F69343-D761-092F-73F9-061470AF5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23</a:t>
            </a:fld>
            <a:endParaRPr lang="pt-PT"/>
          </a:p>
        </p:txBody>
      </p:sp>
      <p:pic>
        <p:nvPicPr>
          <p:cNvPr id="5" name="Imagem 4" descr="Uma imagem com texto, captura de ecrã, software, Ícone de computador&#10;&#10;Descrição gerada automaticamente">
            <a:extLst>
              <a:ext uri="{FF2B5EF4-FFF2-40B4-BE49-F238E27FC236}">
                <a16:creationId xmlns:a16="http://schemas.microsoft.com/office/drawing/2014/main" id="{E9EC5D39-442A-C76E-F6C0-6FA4DFE3B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335" y="1935389"/>
            <a:ext cx="6962473" cy="38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95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114F6-7B59-6EA2-E1EB-85CF7F756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69828-AED7-A607-E611-046BCDA6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Páginas do </a:t>
            </a:r>
            <a:r>
              <a:rPr lang="pt-PT" err="1"/>
              <a:t>PowerBI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7AAB154-5179-3787-D2A7-EA85E0A07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Competições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Competição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Jogador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Jogo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Equipa</a:t>
            </a:r>
          </a:p>
          <a:p>
            <a:r>
              <a:rPr lang="pt-PT">
                <a:solidFill>
                  <a:schemeClr val="tx1"/>
                </a:solidFill>
              </a:rPr>
              <a:t>Comparação de jogadores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Filtragem avançada de jogadores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B719FB1-C47A-96D0-C34F-1342D2B8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24</a:t>
            </a:fld>
            <a:endParaRPr lang="pt-PT"/>
          </a:p>
        </p:txBody>
      </p:sp>
      <p:pic>
        <p:nvPicPr>
          <p:cNvPr id="6" name="Imagem 5" descr="Uma imagem com texto, captura de ecrã, software&#10;&#10;Descrição gerada automaticamente">
            <a:extLst>
              <a:ext uri="{FF2B5EF4-FFF2-40B4-BE49-F238E27FC236}">
                <a16:creationId xmlns:a16="http://schemas.microsoft.com/office/drawing/2014/main" id="{3A188349-EF0A-8096-6DC1-5EE10115E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668" y="1930628"/>
            <a:ext cx="6971998" cy="387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3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40F34-4631-EFDA-A9FE-3BB38E44B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14AD58-353F-F634-5689-66BFB313B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Páginas do </a:t>
            </a:r>
            <a:r>
              <a:rPr lang="pt-PT" err="1"/>
              <a:t>PowerBI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D9599BE-4A84-F6E4-05A4-079B37FD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Competições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Competição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Jogador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Jogo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Equipa</a:t>
            </a:r>
          </a:p>
          <a:p>
            <a:r>
              <a:rPr lang="pt-PT">
                <a:solidFill>
                  <a:schemeClr val="bg1">
                    <a:lumMod val="85000"/>
                  </a:schemeClr>
                </a:solidFill>
              </a:rPr>
              <a:t>Comparação de jogadores</a:t>
            </a:r>
          </a:p>
          <a:p>
            <a:r>
              <a:rPr lang="pt-PT">
                <a:solidFill>
                  <a:schemeClr val="tx1"/>
                </a:solidFill>
              </a:rPr>
              <a:t>Filtragem avançada de jogadores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5A501FA-4924-340A-5BB9-5EA80A36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25</a:t>
            </a:fld>
            <a:endParaRPr lang="pt-PT"/>
          </a:p>
        </p:txBody>
      </p:sp>
      <p:pic>
        <p:nvPicPr>
          <p:cNvPr id="6" name="Imagem 5" descr="Uma imagem com texto, captura de ecrã, software, Ícone de computador&#10;&#10;Descrição gerada automaticamente">
            <a:extLst>
              <a:ext uri="{FF2B5EF4-FFF2-40B4-BE49-F238E27FC236}">
                <a16:creationId xmlns:a16="http://schemas.microsoft.com/office/drawing/2014/main" id="{2DE401F6-F073-17B0-EB35-95588B745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098" y="1935239"/>
            <a:ext cx="6928756" cy="387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67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0000">
                <a:lumMod val="72000"/>
              </a:srgbClr>
            </a:gs>
            <a:gs pos="71000">
              <a:srgbClr val="C00000">
                <a:lumMod val="67000"/>
              </a:srgbClr>
            </a:gs>
            <a:gs pos="100000">
              <a:schemeClr val="bg1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B7D16-C762-97E9-8087-E46294D80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61" y="2521387"/>
            <a:ext cx="8144134" cy="1373070"/>
          </a:xfrm>
        </p:spPr>
        <p:txBody>
          <a:bodyPr/>
          <a:lstStyle/>
          <a:p>
            <a:pPr algn="l"/>
            <a:r>
              <a:rPr lang="pt-PT" sz="4800"/>
              <a:t>2ª COMPONENTE DO PI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2B3C01-1C15-DB0D-4E5B-4775ABE8A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33A34DF-11A4-2E66-7B20-90F68534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07436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2E9C0-49D5-F8B0-2E46-9B94E8053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C33B2-83D5-B00C-4F42-129D3517C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2ª componente do PI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AD2B67A-AAFD-5A48-FE2F-FC75CA00E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PT" sz="2000">
                <a:solidFill>
                  <a:schemeClr val="tx1"/>
                </a:solidFill>
              </a:rPr>
              <a:t>Guias de utilização sobre:</a:t>
            </a:r>
          </a:p>
          <a:p>
            <a:r>
              <a:rPr lang="pt-PT" sz="2000">
                <a:solidFill>
                  <a:schemeClr val="tx1"/>
                </a:solidFill>
              </a:rPr>
              <a:t>Microsoft </a:t>
            </a:r>
            <a:r>
              <a:rPr lang="pt-PT" sz="2000" err="1">
                <a:solidFill>
                  <a:schemeClr val="tx1"/>
                </a:solidFill>
              </a:rPr>
              <a:t>PowerBI</a:t>
            </a:r>
            <a:r>
              <a:rPr lang="pt-PT" sz="2000">
                <a:solidFill>
                  <a:schemeClr val="tx1"/>
                </a:solidFill>
              </a:rPr>
              <a:t> e todo o seu </a:t>
            </a:r>
            <a:r>
              <a:rPr lang="pt-PT" sz="2000" i="1" err="1">
                <a:solidFill>
                  <a:schemeClr val="tx1"/>
                </a:solidFill>
              </a:rPr>
              <a:t>setup</a:t>
            </a:r>
            <a:r>
              <a:rPr lang="pt-PT" sz="2000" i="1">
                <a:solidFill>
                  <a:schemeClr val="tx1"/>
                </a:solidFill>
              </a:rPr>
              <a:t> </a:t>
            </a:r>
            <a:r>
              <a:rPr lang="pt-PT" sz="2000">
                <a:solidFill>
                  <a:schemeClr val="tx1"/>
                </a:solidFill>
              </a:rPr>
              <a:t>requerido</a:t>
            </a:r>
          </a:p>
          <a:p>
            <a:r>
              <a:rPr lang="pt-PT" sz="2000">
                <a:solidFill>
                  <a:schemeClr val="tx1"/>
                </a:solidFill>
              </a:rPr>
              <a:t>Procedimentos para a gestão de dados</a:t>
            </a:r>
            <a:endParaRPr lang="pt-PT" sz="2000" err="1">
              <a:solidFill>
                <a:schemeClr val="tx1"/>
              </a:solidFill>
            </a:endParaRPr>
          </a:p>
          <a:p>
            <a:r>
              <a:rPr lang="pt-PT" sz="2000">
                <a:solidFill>
                  <a:schemeClr val="tx1"/>
                </a:solidFill>
              </a:rPr>
              <a:t>Gestão de recursos no Microsoft </a:t>
            </a:r>
            <a:r>
              <a:rPr lang="pt-PT" sz="2000" err="1">
                <a:solidFill>
                  <a:schemeClr val="tx1"/>
                </a:solidFill>
              </a:rPr>
              <a:t>Azure</a:t>
            </a:r>
            <a:endParaRPr lang="pt-PT" sz="2000">
              <a:solidFill>
                <a:schemeClr val="tx1"/>
              </a:solidFill>
            </a:endParaRPr>
          </a:p>
          <a:p>
            <a:endParaRPr lang="pt-PT" sz="20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D904683-1031-446A-B0D8-CD0FB7C7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27</a:t>
            </a:fld>
            <a:endParaRPr lang="pt-PT"/>
          </a:p>
        </p:txBody>
      </p:sp>
      <p:pic>
        <p:nvPicPr>
          <p:cNvPr id="5" name="Imagem 4" descr="Uma imagem com texto, captura de ecrã, Tipo de letra, design&#10;&#10;Descrição gerada automaticamente">
            <a:extLst>
              <a:ext uri="{FF2B5EF4-FFF2-40B4-BE49-F238E27FC236}">
                <a16:creationId xmlns:a16="http://schemas.microsoft.com/office/drawing/2014/main" id="{07C25D45-8465-A75D-30FF-56C970997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896" y="3338971"/>
            <a:ext cx="2120519" cy="27497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Ícone Manual Do Usuário, Estilo Do Esboço Ilustração do Vetor - Ilustração  de livro, tutorial: 152750388">
            <a:extLst>
              <a:ext uri="{FF2B5EF4-FFF2-40B4-BE49-F238E27FC236}">
                <a16:creationId xmlns:a16="http://schemas.microsoft.com/office/drawing/2014/main" id="{E62E8832-3252-248F-FD07-C6DBDEEBD8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8" t="4492" r="12555" b="4603"/>
          <a:stretch/>
        </p:blipFill>
        <p:spPr bwMode="auto">
          <a:xfrm>
            <a:off x="6681500" y="181241"/>
            <a:ext cx="2323906" cy="28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438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0000">
                <a:lumMod val="73000"/>
              </a:srgbClr>
            </a:gs>
            <a:gs pos="69000">
              <a:srgbClr val="C00000">
                <a:lumMod val="66000"/>
              </a:srgbClr>
            </a:gs>
            <a:gs pos="100000">
              <a:schemeClr val="bg1"/>
            </a:gs>
          </a:gsLst>
          <a:lin ang="252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EC20F5-9854-DC27-8BE8-31DDDDAEA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F34A7-2A61-357E-FF14-085244A30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61" y="2521387"/>
            <a:ext cx="8144134" cy="1373070"/>
          </a:xfrm>
        </p:spPr>
        <p:txBody>
          <a:bodyPr/>
          <a:lstStyle/>
          <a:p>
            <a:pPr algn="l"/>
            <a:r>
              <a:rPr lang="pt-PT" sz="4800"/>
              <a:t>CONCLUSÕES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8E0C2F-6BF0-AA4B-88EC-31BFAFF043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3E59C4D-46E3-77B0-C52B-A4A1345CC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94453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03A45-01F8-7D1E-58AE-43037E9F0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C7F37-18B3-5F4D-B863-78D864F2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Conclusões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D366E2C-4881-AB66-43E4-A05BB21E9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PT">
                <a:solidFill>
                  <a:schemeClr val="tx1"/>
                </a:solidFill>
              </a:rPr>
              <a:t>Oportunidade de aprofundar o uso de tecnologias comuns na indústria como aprovisionamento de recursos externos através do Microsoft </a:t>
            </a:r>
            <a:r>
              <a:rPr lang="pt-PT" err="1">
                <a:solidFill>
                  <a:schemeClr val="tx1"/>
                </a:solidFill>
              </a:rPr>
              <a:t>Azure</a:t>
            </a:r>
          </a:p>
          <a:p>
            <a:r>
              <a:rPr lang="pt-PT">
                <a:solidFill>
                  <a:schemeClr val="tx1"/>
                </a:solidFill>
              </a:rPr>
              <a:t>Oportunidade de aprofundar o uso de ferramentas novas para o grupo como o Microsoft </a:t>
            </a:r>
            <a:r>
              <a:rPr lang="pt-PT" err="1">
                <a:solidFill>
                  <a:schemeClr val="tx1"/>
                </a:solidFill>
              </a:rPr>
              <a:t>Power</a:t>
            </a:r>
            <a:r>
              <a:rPr lang="pt-PT">
                <a:solidFill>
                  <a:schemeClr val="tx1"/>
                </a:solidFill>
              </a:rPr>
              <a:t> BI </a:t>
            </a:r>
          </a:p>
          <a:p>
            <a:r>
              <a:rPr lang="pt-PT">
                <a:solidFill>
                  <a:schemeClr val="tx1"/>
                </a:solidFill>
              </a:rPr>
              <a:t>Oportunidade de entender o tipo de projetos a nível empresarial na área do futebol</a:t>
            </a:r>
          </a:p>
          <a:p>
            <a:r>
              <a:rPr lang="pt-PT">
                <a:solidFill>
                  <a:schemeClr val="tx1"/>
                </a:solidFill>
              </a:rPr>
              <a:t>Trabalho que satisfaz os objetivos pretendidos, mas com espaço para futuras melhorias através de, por exemplo, cálculo de métricas com recurso a </a:t>
            </a:r>
            <a:r>
              <a:rPr lang="pt-PT" err="1">
                <a:solidFill>
                  <a:schemeClr val="tx1"/>
                </a:solidFill>
              </a:rPr>
              <a:t>Machine</a:t>
            </a:r>
            <a:r>
              <a:rPr lang="pt-PT">
                <a:solidFill>
                  <a:schemeClr val="tx1"/>
                </a:solidFill>
              </a:rPr>
              <a:t> </a:t>
            </a:r>
            <a:r>
              <a:rPr lang="pt-PT" err="1">
                <a:solidFill>
                  <a:schemeClr val="tx1"/>
                </a:solidFill>
              </a:rPr>
              <a:t>Learning</a:t>
            </a:r>
            <a:endParaRPr lang="pt-PT">
              <a:solidFill>
                <a:schemeClr val="tx1"/>
              </a:solidFill>
            </a:endParaRPr>
          </a:p>
          <a:p>
            <a:endParaRPr lang="pt-PT">
              <a:solidFill>
                <a:schemeClr val="tx1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95AE4F2-5B29-C0B1-93CD-4EE9CFF2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4100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74025" y="739685"/>
            <a:ext cx="5591157" cy="858185"/>
          </a:xfrm>
        </p:spPr>
        <p:txBody>
          <a:bodyPr/>
          <a:lstStyle/>
          <a:p>
            <a:pPr algn="l"/>
            <a:r>
              <a:rPr lang="en-US" err="1"/>
              <a:t>Contextualiza</a:t>
            </a:r>
            <a:r>
              <a:rPr lang="pt-PT" err="1"/>
              <a:t>ção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73293" y="1819077"/>
            <a:ext cx="5398898" cy="415939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2000" b="1">
                <a:solidFill>
                  <a:schemeClr val="tx1"/>
                </a:solidFill>
              </a:rPr>
              <a:t>A </a:t>
            </a:r>
            <a:r>
              <a:rPr lang="pt-PT" sz="2000" b="1">
                <a:solidFill>
                  <a:schemeClr val="accent1"/>
                </a:solidFill>
              </a:rPr>
              <a:t>análise de dados </a:t>
            </a:r>
            <a:r>
              <a:rPr lang="pt-PT" sz="2000" b="1">
                <a:solidFill>
                  <a:schemeClr val="tx1"/>
                </a:solidFill>
              </a:rPr>
              <a:t>é uma ferramenta essencial no mundo do desporto.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PT" sz="2000" b="1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2000" b="1">
                <a:solidFill>
                  <a:schemeClr val="tx1"/>
                </a:solidFill>
              </a:rPr>
              <a:t>O </a:t>
            </a:r>
            <a:r>
              <a:rPr lang="pt-PT" sz="2000" b="1" err="1">
                <a:solidFill>
                  <a:schemeClr val="accent1"/>
                </a:solidFill>
              </a:rPr>
              <a:t>scouting</a:t>
            </a:r>
            <a:r>
              <a:rPr lang="pt-PT" sz="2000" b="1">
                <a:solidFill>
                  <a:schemeClr val="tx1"/>
                </a:solidFill>
              </a:rPr>
              <a:t> de jogadores é um processo que se expande para além de um clube e de um país.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PT" sz="2000" b="1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2000" b="1">
                <a:solidFill>
                  <a:schemeClr val="tx1"/>
                </a:solidFill>
              </a:rPr>
              <a:t>A </a:t>
            </a:r>
            <a:r>
              <a:rPr lang="pt-PT" sz="2000" b="1">
                <a:solidFill>
                  <a:schemeClr val="accent1"/>
                </a:solidFill>
              </a:rPr>
              <a:t>automatização</a:t>
            </a:r>
            <a:r>
              <a:rPr lang="pt-PT" sz="2000" b="1">
                <a:solidFill>
                  <a:schemeClr val="tx1"/>
                </a:solidFill>
              </a:rPr>
              <a:t> do processo de </a:t>
            </a:r>
            <a:r>
              <a:rPr lang="pt-PT" sz="2000" b="1">
                <a:solidFill>
                  <a:schemeClr val="accent1"/>
                </a:solidFill>
              </a:rPr>
              <a:t>captura, tratamento e visualização</a:t>
            </a:r>
            <a:r>
              <a:rPr lang="pt-PT" sz="2000" b="1">
                <a:solidFill>
                  <a:schemeClr val="tx1"/>
                </a:solidFill>
              </a:rPr>
              <a:t> destes dados seria benéfica para a eficiência e expansão desta tarefa.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A41DB9A-9676-D6D2-2749-CF36AF60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3</a:t>
            </a:fld>
            <a:endParaRPr lang="pt-PT"/>
          </a:p>
        </p:txBody>
      </p:sp>
      <p:pic>
        <p:nvPicPr>
          <p:cNvPr id="1026" name="Picture 2" descr="Player, scout, football icon - Download on Iconfinder">
            <a:extLst>
              <a:ext uri="{FF2B5EF4-FFF2-40B4-BE49-F238E27FC236}">
                <a16:creationId xmlns:a16="http://schemas.microsoft.com/office/drawing/2014/main" id="{5FFE9E50-2922-7BBC-FDA1-108E33990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810" y="108342"/>
            <a:ext cx="2886663" cy="288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 Analysis and Workflow Automation Page - DIGIMPERIAL">
            <a:extLst>
              <a:ext uri="{FF2B5EF4-FFF2-40B4-BE49-F238E27FC236}">
                <a16:creationId xmlns:a16="http://schemas.microsoft.com/office/drawing/2014/main" id="{76849750-E293-CBDA-793E-7DC711186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781" y="3305786"/>
            <a:ext cx="3330667" cy="208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59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19929" y="739685"/>
            <a:ext cx="5591157" cy="858185"/>
          </a:xfrm>
        </p:spPr>
        <p:txBody>
          <a:bodyPr/>
          <a:lstStyle/>
          <a:p>
            <a:pPr algn="l"/>
            <a:r>
              <a:rPr lang="en-US"/>
              <a:t>O</a:t>
            </a:r>
            <a:r>
              <a:rPr lang="pt-PT" err="1"/>
              <a:t>bjetivos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73292" y="1819077"/>
            <a:ext cx="5385806" cy="4101276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2400" b="1">
                <a:solidFill>
                  <a:schemeClr val="tx1"/>
                </a:solidFill>
              </a:rPr>
              <a:t>Criar um conjunto de </a:t>
            </a:r>
            <a:r>
              <a:rPr lang="pt-PT" sz="2400" b="1" i="1" err="1">
                <a:solidFill>
                  <a:schemeClr val="accent1"/>
                </a:solidFill>
              </a:rPr>
              <a:t>views</a:t>
            </a:r>
            <a:r>
              <a:rPr lang="pt-PT" sz="2400" b="1" i="1">
                <a:solidFill>
                  <a:schemeClr val="tx1"/>
                </a:solidFill>
              </a:rPr>
              <a:t> </a:t>
            </a:r>
            <a:r>
              <a:rPr lang="pt-PT" sz="2400" b="1">
                <a:solidFill>
                  <a:schemeClr val="tx1"/>
                </a:solidFill>
              </a:rPr>
              <a:t>para </a:t>
            </a:r>
            <a:r>
              <a:rPr lang="pt-PT" sz="2400" b="1">
                <a:solidFill>
                  <a:schemeClr val="accent1"/>
                </a:solidFill>
              </a:rPr>
              <a:t>análise de dados de jogadores</a:t>
            </a:r>
            <a:r>
              <a:rPr lang="pt-PT" sz="2400" b="1">
                <a:solidFill>
                  <a:schemeClr val="tx1"/>
                </a:solidFill>
              </a:rPr>
              <a:t> nas últimas épocas de um conjunto de competições.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PT" sz="2400" b="1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2400" b="1">
                <a:solidFill>
                  <a:schemeClr val="tx1"/>
                </a:solidFill>
              </a:rPr>
              <a:t>Dados obtidos com </a:t>
            </a:r>
            <a:r>
              <a:rPr lang="pt-PT" sz="2400" b="1">
                <a:solidFill>
                  <a:schemeClr val="accent1"/>
                </a:solidFill>
              </a:rPr>
              <a:t>API </a:t>
            </a:r>
            <a:r>
              <a:rPr lang="pt-PT" sz="2400" b="1" err="1">
                <a:solidFill>
                  <a:schemeClr val="accent1"/>
                </a:solidFill>
              </a:rPr>
              <a:t>WyScout</a:t>
            </a:r>
            <a:r>
              <a:rPr lang="pt-PT" sz="2400" b="1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PT" sz="2400" b="1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2400" b="1" i="1" err="1">
                <a:solidFill>
                  <a:schemeClr val="accent1"/>
                </a:solidFill>
              </a:rPr>
              <a:t>Views</a:t>
            </a:r>
            <a:r>
              <a:rPr lang="pt-PT" sz="2400" b="1" i="1">
                <a:solidFill>
                  <a:schemeClr val="tx1"/>
                </a:solidFill>
              </a:rPr>
              <a:t> </a:t>
            </a:r>
            <a:r>
              <a:rPr lang="pt-PT" sz="2400" b="1">
                <a:solidFill>
                  <a:schemeClr val="tx1"/>
                </a:solidFill>
              </a:rPr>
              <a:t>criadas num projeto </a:t>
            </a:r>
            <a:r>
              <a:rPr lang="pt-PT" sz="2400" b="1" err="1">
                <a:solidFill>
                  <a:schemeClr val="accent1"/>
                </a:solidFill>
              </a:rPr>
              <a:t>Power</a:t>
            </a:r>
            <a:r>
              <a:rPr lang="pt-PT" sz="2400" b="1">
                <a:solidFill>
                  <a:schemeClr val="accent1"/>
                </a:solidFill>
              </a:rPr>
              <a:t> BI</a:t>
            </a:r>
            <a:r>
              <a:rPr lang="pt-PT" sz="2400" b="1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PT" sz="2400" b="1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2400" b="1">
                <a:solidFill>
                  <a:schemeClr val="tx1"/>
                </a:solidFill>
              </a:rPr>
              <a:t>Segunda componente – guia de utilização do projeto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A41DB9A-9676-D6D2-2749-CF36AF60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4</a:t>
            </a:fld>
            <a:endParaRPr lang="pt-PT"/>
          </a:p>
        </p:txBody>
      </p:sp>
      <p:pic>
        <p:nvPicPr>
          <p:cNvPr id="2052" name="Picture 4" descr="Power BI Logo, symbol, meaning, history, PNG, brand">
            <a:extLst>
              <a:ext uri="{FF2B5EF4-FFF2-40B4-BE49-F238E27FC236}">
                <a16:creationId xmlns:a16="http://schemas.microsoft.com/office/drawing/2014/main" id="{B2105CDF-ED5E-AC42-EF6E-7310F0019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3" r="23852"/>
          <a:stretch/>
        </p:blipFill>
        <p:spPr bwMode="auto">
          <a:xfrm>
            <a:off x="7139539" y="3702121"/>
            <a:ext cx="1469108" cy="158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yscout - Crunchbase Company Profile &amp; Funding">
            <a:extLst>
              <a:ext uri="{FF2B5EF4-FFF2-40B4-BE49-F238E27FC236}">
                <a16:creationId xmlns:a16="http://schemas.microsoft.com/office/drawing/2014/main" id="{51EAB3CB-FAEF-6EA9-FFCF-079CDFFE2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04" b="89679" l="5322" r="96912">
                        <a14:foregroundMark x1="5322" y1="42202" x2="5453" y2="52064"/>
                        <a14:foregroundMark x1="36465" y1="48624" x2="36465" y2="48624"/>
                        <a14:foregroundMark x1="50066" y1="53440" x2="50066" y2="53440"/>
                        <a14:foregroundMark x1="60775" y1="53440" x2="60775" y2="53440"/>
                        <a14:foregroundMark x1="75164" y1="48853" x2="75164" y2="48853"/>
                        <a14:foregroundMark x1="88436" y1="44725" x2="88436" y2="44725"/>
                        <a14:foregroundMark x1="93101" y1="19037" x2="93101" y2="19037"/>
                        <a14:foregroundMark x1="95138" y1="17661" x2="96912" y2="17431"/>
                        <a14:foregroundMark x1="93298" y1="18807" x2="94809" y2="167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375" y="2016681"/>
            <a:ext cx="3621437" cy="103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366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19929" y="519347"/>
            <a:ext cx="5591157" cy="858185"/>
          </a:xfrm>
        </p:spPr>
        <p:txBody>
          <a:bodyPr/>
          <a:lstStyle/>
          <a:p>
            <a:pPr algn="l"/>
            <a:r>
              <a:rPr lang="pt-PT"/>
              <a:t>Requisitos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81096" y="1535976"/>
            <a:ext cx="9308292" cy="3746742"/>
          </a:xfrm>
        </p:spPr>
        <p:txBody>
          <a:bodyPr>
            <a:normAutofit fontScale="925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2800" b="1">
                <a:solidFill>
                  <a:schemeClr val="tx1"/>
                </a:solidFill>
              </a:rPr>
              <a:t>Dados armazenados por um provedor externo ao utilizador das </a:t>
            </a:r>
            <a:r>
              <a:rPr lang="pt-PT" sz="2800" b="1" err="1">
                <a:solidFill>
                  <a:schemeClr val="tx1"/>
                </a:solidFill>
              </a:rPr>
              <a:t>views</a:t>
            </a:r>
            <a:r>
              <a:rPr lang="pt-PT" sz="2800" b="1">
                <a:solidFill>
                  <a:schemeClr val="tx1"/>
                </a:solidFill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2800" b="1">
                <a:solidFill>
                  <a:schemeClr val="tx1"/>
                </a:solidFill>
              </a:rPr>
              <a:t>Provisão de dados para um máximo de uma dezena de utilizadores simultâneos.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2800" b="1" err="1">
                <a:solidFill>
                  <a:schemeClr val="tx1"/>
                </a:solidFill>
              </a:rPr>
              <a:t>Azure</a:t>
            </a:r>
            <a:r>
              <a:rPr lang="pt-PT" sz="2800" b="1">
                <a:solidFill>
                  <a:schemeClr val="tx1"/>
                </a:solidFill>
              </a:rPr>
              <a:t> para uso de recursos externos.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2800" b="1" err="1">
                <a:solidFill>
                  <a:schemeClr val="tx1"/>
                </a:solidFill>
              </a:rPr>
              <a:t>Views</a:t>
            </a:r>
            <a:r>
              <a:rPr lang="pt-PT" sz="2800" b="1">
                <a:solidFill>
                  <a:schemeClr val="tx1"/>
                </a:solidFill>
              </a:rPr>
              <a:t> visualmente apelativas, úteis e com tempos de carregamento aceitáveis.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sz="2800" b="1">
                <a:solidFill>
                  <a:schemeClr val="tx1"/>
                </a:solidFill>
              </a:rPr>
              <a:t>Manter custos baixos.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A41DB9A-9676-D6D2-2749-CF36AF60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5</a:t>
            </a:fld>
            <a:endParaRPr lang="pt-PT"/>
          </a:p>
        </p:txBody>
      </p:sp>
      <p:pic>
        <p:nvPicPr>
          <p:cNvPr id="4098" name="Picture 2" descr="Requirements Icons - Free SVG &amp; PNG Requirements Images - Noun Project">
            <a:extLst>
              <a:ext uri="{FF2B5EF4-FFF2-40B4-BE49-F238E27FC236}">
                <a16:creationId xmlns:a16="http://schemas.microsoft.com/office/drawing/2014/main" id="{517FE5E5-03BD-02FE-859C-761058FA1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966" y="4245134"/>
            <a:ext cx="2343366" cy="234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563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93375" y="464263"/>
            <a:ext cx="7182947" cy="858185"/>
          </a:xfrm>
        </p:spPr>
        <p:txBody>
          <a:bodyPr/>
          <a:lstStyle/>
          <a:p>
            <a:pPr algn="l"/>
            <a:r>
              <a:rPr lang="pt-PT"/>
              <a:t>Arquitetura da solução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A41DB9A-9676-D6D2-2749-CF36AF60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6</a:t>
            </a:fld>
            <a:endParaRPr lang="pt-PT"/>
          </a:p>
        </p:txBody>
      </p:sp>
      <p:pic>
        <p:nvPicPr>
          <p:cNvPr id="8" name="Imagem 7" descr="Uma imagem com texto, diagrama, captura de ecrã, Tipo de letra&#10;&#10;Descrição gerada automaticamente">
            <a:extLst>
              <a:ext uri="{FF2B5EF4-FFF2-40B4-BE49-F238E27FC236}">
                <a16:creationId xmlns:a16="http://schemas.microsoft.com/office/drawing/2014/main" id="{81FE2A86-1834-FD4E-2F8A-C4BE8A09FD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57" y="1355069"/>
            <a:ext cx="7822307" cy="486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1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0000">
                <a:lumMod val="76000"/>
              </a:srgbClr>
            </a:gs>
            <a:gs pos="73000">
              <a:srgbClr val="C00000">
                <a:lumMod val="63000"/>
              </a:srgbClr>
            </a:gs>
            <a:gs pos="100000">
              <a:schemeClr val="bg1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B7D16-C762-97E9-8087-E46294D80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61" y="2521387"/>
            <a:ext cx="8144134" cy="1373070"/>
          </a:xfrm>
        </p:spPr>
        <p:txBody>
          <a:bodyPr/>
          <a:lstStyle/>
          <a:p>
            <a:pPr algn="l"/>
            <a:r>
              <a:rPr lang="pt-PT" sz="4800"/>
              <a:t>INFRASTRUTURA E DEVOPS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2B3C01-1C15-DB0D-4E5B-4775ABE8A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33A34DF-11A4-2E66-7B20-90F68534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25740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94A98-3D3C-F90A-BA00-93FEEEFD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Infrastrutura</a:t>
            </a: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1891159-64EA-934D-98E0-A4FB2D23A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940442" cy="3880773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sz="2400" b="1">
                <a:solidFill>
                  <a:schemeClr val="tx1"/>
                </a:solidFill>
              </a:rPr>
              <a:t>Servidor de base de dados</a:t>
            </a:r>
          </a:p>
          <a:p>
            <a:pPr marL="0" indent="0">
              <a:buNone/>
            </a:pPr>
            <a:r>
              <a:rPr lang="pt-PT">
                <a:solidFill>
                  <a:schemeClr val="tx1"/>
                </a:solidFill>
              </a:rPr>
              <a:t>Local de armazenamento dos dados.</a:t>
            </a:r>
          </a:p>
          <a:p>
            <a:pPr marL="0" indent="0">
              <a:buNone/>
            </a:pPr>
            <a:r>
              <a:rPr lang="pt-PT">
                <a:solidFill>
                  <a:schemeClr val="tx1"/>
                </a:solidFill>
              </a:rPr>
              <a:t>Sistema </a:t>
            </a:r>
            <a:r>
              <a:rPr lang="pt-PT" err="1">
                <a:solidFill>
                  <a:schemeClr val="tx1"/>
                </a:solidFill>
              </a:rPr>
              <a:t>PostgresSQL</a:t>
            </a:r>
            <a:r>
              <a:rPr lang="pt-PT">
                <a:solidFill>
                  <a:schemeClr val="tx1"/>
                </a:solidFill>
              </a:rPr>
              <a:t> – permite o uso de </a:t>
            </a:r>
            <a:r>
              <a:rPr lang="pt-PT" err="1">
                <a:solidFill>
                  <a:schemeClr val="tx1"/>
                </a:solidFill>
              </a:rPr>
              <a:t>direct</a:t>
            </a:r>
            <a:r>
              <a:rPr lang="pt-PT">
                <a:solidFill>
                  <a:schemeClr val="tx1"/>
                </a:solidFill>
              </a:rPr>
              <a:t> </a:t>
            </a:r>
            <a:r>
              <a:rPr lang="pt-PT" err="1">
                <a:solidFill>
                  <a:schemeClr val="tx1"/>
                </a:solidFill>
              </a:rPr>
              <a:t>query</a:t>
            </a:r>
            <a:r>
              <a:rPr lang="pt-PT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pt-PT" err="1">
                <a:solidFill>
                  <a:schemeClr val="tx1"/>
                </a:solidFill>
              </a:rPr>
              <a:t>Host</a:t>
            </a:r>
            <a:r>
              <a:rPr lang="pt-PT">
                <a:solidFill>
                  <a:schemeClr val="tx1"/>
                </a:solidFill>
              </a:rPr>
              <a:t> de duas bases de dados: dados recentes e dados de arquivo.</a:t>
            </a:r>
          </a:p>
          <a:p>
            <a:endParaRPr lang="pt-PT">
              <a:solidFill>
                <a:schemeClr val="tx1"/>
              </a:solidFill>
            </a:endParaRPr>
          </a:p>
          <a:p>
            <a:endParaRPr lang="pt-PT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PT" sz="2400" b="1">
                <a:solidFill>
                  <a:schemeClr val="tx1"/>
                </a:solidFill>
              </a:rPr>
              <a:t>Máquina virtual</a:t>
            </a:r>
          </a:p>
          <a:p>
            <a:pPr marL="0" indent="0">
              <a:buNone/>
            </a:pPr>
            <a:r>
              <a:rPr lang="pt-PT">
                <a:solidFill>
                  <a:schemeClr val="tx1"/>
                </a:solidFill>
              </a:rPr>
              <a:t>Correrá as scripts de extração de dados em rotina.</a:t>
            </a:r>
          </a:p>
          <a:p>
            <a:pPr marL="0" indent="0">
              <a:buNone/>
            </a:pPr>
            <a:r>
              <a:rPr lang="pt-PT">
                <a:solidFill>
                  <a:schemeClr val="tx1"/>
                </a:solidFill>
              </a:rPr>
              <a:t>Ponto de transferência dos dados da API para a base de dados.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1AEA842-03DF-B20D-DE22-FDBE159F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8</a:t>
            </a:fld>
            <a:endParaRPr lang="pt-PT"/>
          </a:p>
        </p:txBody>
      </p:sp>
      <p:pic>
        <p:nvPicPr>
          <p:cNvPr id="6146" name="Picture 2" descr="How to Download Microsoft Azure Architecture Icons? | Arun Potti's Power  Platform blog">
            <a:extLst>
              <a:ext uri="{FF2B5EF4-FFF2-40B4-BE49-F238E27FC236}">
                <a16:creationId xmlns:a16="http://schemas.microsoft.com/office/drawing/2014/main" id="{D6928990-BA16-F63F-56F2-8DAEF3ADA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730" y="333691"/>
            <a:ext cx="843255" cy="8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irtual Machines - iFixit">
            <a:extLst>
              <a:ext uri="{FF2B5EF4-FFF2-40B4-BE49-F238E27FC236}">
                <a16:creationId xmlns:a16="http://schemas.microsoft.com/office/drawing/2014/main" id="{7253D800-7259-CE40-42D9-A62066C58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67" b="92833" l="10000" r="90000">
                        <a14:foregroundMark x1="23125" y1="32333" x2="23125" y2="32333"/>
                        <a14:foregroundMark x1="15500" y1="27667" x2="15500" y2="27667"/>
                        <a14:foregroundMark x1="53000" y1="56500" x2="53000" y2="56500"/>
                        <a14:foregroundMark x1="61500" y1="59333" x2="61500" y2="59333"/>
                        <a14:foregroundMark x1="56125" y1="45500" x2="56125" y2="45500"/>
                        <a14:foregroundMark x1="36250" y1="7167" x2="36250" y2="7167"/>
                        <a14:foregroundMark x1="57875" y1="92833" x2="57875" y2="92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088" y="4327368"/>
            <a:ext cx="2592244" cy="194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atabase - Free multimedia icons">
            <a:extLst>
              <a:ext uri="{FF2B5EF4-FFF2-40B4-BE49-F238E27FC236}">
                <a16:creationId xmlns:a16="http://schemas.microsoft.com/office/drawing/2014/main" id="{FC90B88A-6AC1-FB20-327A-CBB071C9A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83538"/>
            <a:ext cx="1554101" cy="155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riptografia de banco de dados PostgreSQL | Thales">
            <a:extLst>
              <a:ext uri="{FF2B5EF4-FFF2-40B4-BE49-F238E27FC236}">
                <a16:creationId xmlns:a16="http://schemas.microsoft.com/office/drawing/2014/main" id="{FD06A01D-CDAC-E066-4748-C76084213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210" y="2028714"/>
            <a:ext cx="1988899" cy="181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700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94A98-3D3C-F90A-BA00-93FEEEFD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DevOps</a:t>
            </a: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1891159-64EA-934D-98E0-A4FB2D23A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45279"/>
            <a:ext cx="6159407" cy="41960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pt-PT" sz="2400" b="1">
                <a:solidFill>
                  <a:schemeClr val="tx1"/>
                </a:solidFill>
              </a:rPr>
              <a:t>Github</a:t>
            </a:r>
          </a:p>
          <a:p>
            <a:pPr lvl="1">
              <a:buFont typeface="Courier New" charset="2"/>
              <a:buChar char="o"/>
            </a:pPr>
            <a:r>
              <a:rPr lang="pt-PT">
                <a:solidFill>
                  <a:schemeClr val="tx1"/>
                </a:solidFill>
              </a:rPr>
              <a:t>Controlo de versões.</a:t>
            </a:r>
          </a:p>
          <a:p>
            <a:pPr lvl="1">
              <a:buFont typeface="Courier New" charset="2"/>
              <a:buChar char="o"/>
            </a:pPr>
            <a:r>
              <a:rPr lang="pt-PT">
                <a:solidFill>
                  <a:schemeClr val="tx1"/>
                </a:solidFill>
              </a:rPr>
              <a:t>Gestão do projeto (github projects).</a:t>
            </a:r>
          </a:p>
          <a:p>
            <a:pPr lvl="1">
              <a:buFont typeface="Courier New" charset="2"/>
              <a:buChar char="o"/>
            </a:pPr>
            <a:r>
              <a:rPr lang="pt-PT">
                <a:solidFill>
                  <a:schemeClr val="tx1"/>
                </a:solidFill>
              </a:rPr>
              <a:t>Pipeline de deployment (github actions).</a:t>
            </a:r>
          </a:p>
          <a:p>
            <a:pPr>
              <a:buFont typeface="Arial,Sans-Serif" charset="2"/>
              <a:buChar char="•"/>
            </a:pPr>
            <a:r>
              <a:rPr lang="pt-PT" sz="2400" b="1">
                <a:solidFill>
                  <a:schemeClr val="tx1"/>
                </a:solidFill>
                <a:latin typeface="Arial"/>
                <a:cs typeface="Arial"/>
              </a:rPr>
              <a:t>Terraform</a:t>
            </a:r>
          </a:p>
          <a:p>
            <a:pPr lvl="1">
              <a:buFont typeface="Courier New,monospace" charset="2"/>
              <a:buChar char="o"/>
            </a:pPr>
            <a:r>
              <a:rPr lang="pt-PT">
                <a:solidFill>
                  <a:schemeClr val="tx1"/>
                </a:solidFill>
                <a:latin typeface="Arial"/>
                <a:cs typeface="Arial"/>
              </a:rPr>
              <a:t>Ferramenta de IaC.</a:t>
            </a:r>
          </a:p>
          <a:p>
            <a:pPr lvl="1">
              <a:buFont typeface="Courier New,monospace" charset="2"/>
              <a:buChar char="o"/>
            </a:pPr>
            <a:r>
              <a:rPr lang="pt-PT">
                <a:solidFill>
                  <a:schemeClr val="tx1"/>
                </a:solidFill>
                <a:latin typeface="Arial"/>
                <a:cs typeface="Arial"/>
              </a:rPr>
              <a:t>Linguagem declarativa para </a:t>
            </a:r>
            <a:r>
              <a:rPr lang="pt-PT">
                <a:solidFill>
                  <a:schemeClr val="tx1"/>
                </a:solidFill>
                <a:ea typeface="+mn-lt"/>
                <a:cs typeface="+mn-lt"/>
              </a:rPr>
              <a:t>provisionar infraestrutura.</a:t>
            </a:r>
          </a:p>
          <a:p>
            <a:pPr lvl="1">
              <a:buFont typeface="Courier New,monospace" charset="2"/>
              <a:buChar char="o"/>
            </a:pPr>
            <a:r>
              <a:rPr lang="pt-PT">
                <a:solidFill>
                  <a:schemeClr val="tx1"/>
                </a:solidFill>
                <a:ea typeface="+mn-lt"/>
                <a:cs typeface="+mn-lt"/>
              </a:rPr>
              <a:t>Portabilidade, replicação, reutilização.</a:t>
            </a:r>
            <a:endParaRPr lang="pt-PT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buFont typeface="Courier New" charset="2"/>
              <a:buChar char="o"/>
            </a:pPr>
            <a:endParaRPr lang="pt-PT" sz="2200" b="1">
              <a:solidFill>
                <a:schemeClr val="tx1"/>
              </a:solidFill>
            </a:endParaRPr>
          </a:p>
          <a:p>
            <a:pPr lvl="1">
              <a:buFont typeface="Courier New" charset="2"/>
              <a:buChar char="o"/>
            </a:pPr>
            <a:endParaRPr lang="pt-PT" sz="2200" b="1">
              <a:solidFill>
                <a:schemeClr val="tx1"/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1AEA842-03DF-B20D-DE22-FDBE159F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9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C45521E-3A78-2763-3EA5-F657FC316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929" y="944723"/>
            <a:ext cx="2221356" cy="222135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FE027FA-EFB8-D54E-9412-4A9FB94BD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905" y="2708530"/>
            <a:ext cx="3990637" cy="399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457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Personalizado 2">
      <a:dk1>
        <a:sysClr val="windowText" lastClr="000000"/>
      </a:dk1>
      <a:lt1>
        <a:sysClr val="window" lastClr="FFFFFF"/>
      </a:lt1>
      <a:dk2>
        <a:srgbClr val="F5E5FD"/>
      </a:dk2>
      <a:lt2>
        <a:srgbClr val="C00000"/>
      </a:lt2>
      <a:accent1>
        <a:srgbClr val="C00000"/>
      </a:accent1>
      <a:accent2>
        <a:srgbClr val="C00000"/>
      </a:accent2>
      <a:accent3>
        <a:srgbClr val="C00000"/>
      </a:accent3>
      <a:accent4>
        <a:srgbClr val="C00000"/>
      </a:accent4>
      <a:accent5>
        <a:srgbClr val="D17DF9"/>
      </a:accent5>
      <a:accent6>
        <a:srgbClr val="C00000"/>
      </a:accent6>
      <a:hlink>
        <a:srgbClr val="FFAE3E"/>
      </a:hlink>
      <a:folHlink>
        <a:srgbClr val="FCC77E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erlim">
  <a:themeElements>
    <a:clrScheme name="Berlim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m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m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725</Words>
  <Application>Microsoft Office PowerPoint</Application>
  <PresentationFormat>Ecrã Panorâmico</PresentationFormat>
  <Paragraphs>186</Paragraphs>
  <Slides>29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10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29</vt:i4>
      </vt:variant>
    </vt:vector>
  </HeadingPairs>
  <TitlesOfParts>
    <vt:vector size="42" baseType="lpstr">
      <vt:lpstr>Arial</vt:lpstr>
      <vt:lpstr>Arial,Sans-Serif</vt:lpstr>
      <vt:lpstr>Calibri</vt:lpstr>
      <vt:lpstr>Calibri Light</vt:lpstr>
      <vt:lpstr>Courier New</vt:lpstr>
      <vt:lpstr>Courier New,monospace</vt:lpstr>
      <vt:lpstr>FoundryGridnik</vt:lpstr>
      <vt:lpstr>FoundryGridnikW03-ExtraBold</vt:lpstr>
      <vt:lpstr>Trebuchet MS</vt:lpstr>
      <vt:lpstr>Wingdings 3</vt:lpstr>
      <vt:lpstr>Faceta</vt:lpstr>
      <vt:lpstr>Tema do Office</vt:lpstr>
      <vt:lpstr>Berlim</vt:lpstr>
      <vt:lpstr>Projeto de Informática [EMPR]</vt:lpstr>
      <vt:lpstr>PROJETO</vt:lpstr>
      <vt:lpstr>Contextualização</vt:lpstr>
      <vt:lpstr>Objetivos</vt:lpstr>
      <vt:lpstr>Requisitos</vt:lpstr>
      <vt:lpstr>Arquitetura da solução</vt:lpstr>
      <vt:lpstr>INFRASTRUTURA E DEVOPS</vt:lpstr>
      <vt:lpstr>Infrastrutura</vt:lpstr>
      <vt:lpstr>DevOps</vt:lpstr>
      <vt:lpstr>ETL E BASE DE DADOS</vt:lpstr>
      <vt:lpstr>Base de dados</vt:lpstr>
      <vt:lpstr>Base de dados</vt:lpstr>
      <vt:lpstr>Base de dados - Extra</vt:lpstr>
      <vt:lpstr>ETL</vt:lpstr>
      <vt:lpstr>ETL - Desafios</vt:lpstr>
      <vt:lpstr>ETL - Scripts</vt:lpstr>
      <vt:lpstr>ETL - Extra</vt:lpstr>
      <vt:lpstr>POWER BI</vt:lpstr>
      <vt:lpstr>Páginas do PowerBI</vt:lpstr>
      <vt:lpstr>Páginas do PowerBI</vt:lpstr>
      <vt:lpstr>Páginas do PowerBI</vt:lpstr>
      <vt:lpstr>Páginas do PowerBI</vt:lpstr>
      <vt:lpstr>Páginas do PowerBI</vt:lpstr>
      <vt:lpstr>Páginas do PowerBI</vt:lpstr>
      <vt:lpstr>Páginas do PowerBI</vt:lpstr>
      <vt:lpstr>2ª COMPONENTE DO PI</vt:lpstr>
      <vt:lpstr>2ª componente do PI</vt:lpstr>
      <vt:lpstr>CONCLUSÕES</vt:lpstr>
      <vt:lpstr>Conclusões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brazafonso</dc:creator>
  <cp:lastModifiedBy>Gonçalo Braz Afonso</cp:lastModifiedBy>
  <cp:revision>1</cp:revision>
  <dcterms:created xsi:type="dcterms:W3CDTF">2024-01-22T15:16:27Z</dcterms:created>
  <dcterms:modified xsi:type="dcterms:W3CDTF">2024-01-24T18:15:59Z</dcterms:modified>
</cp:coreProperties>
</file>